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7"/>
  </p:notesMasterIdLst>
  <p:sldIdLst>
    <p:sldId id="262" r:id="rId2"/>
    <p:sldId id="292" r:id="rId3"/>
    <p:sldId id="312" r:id="rId4"/>
    <p:sldId id="313" r:id="rId5"/>
    <p:sldId id="315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8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49D3F-BB68-4DB2-ADF1-91AD81BE0C5A}" type="datetimeFigureOut">
              <a:rPr lang="fr-FR" smtClean="0"/>
              <a:t>08/11/2022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F65D7-7668-45C9-9F20-3C2B8B4BC9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96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02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10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42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05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UR2-dia-tit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9131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800" y="3810000"/>
            <a:ext cx="6400800" cy="1142999"/>
          </a:xfrm>
        </p:spPr>
        <p:txBody>
          <a:bodyPr/>
          <a:lstStyle>
            <a:lvl1pPr algn="l">
              <a:defRPr sz="3600">
                <a:latin typeface="Pochoir Pleine" panose="02000503020000020004" pitchFamily="2" charset="0"/>
                <a:cs typeface="Verdana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800" y="4953000"/>
            <a:ext cx="6400800" cy="11430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Pochoir Pleine" panose="02000503020000020004" pitchFamily="2" charset="0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0BBE49-FCCB-4A90-A45C-67088542EE9F}" type="datetime1">
              <a:rPr lang="fr-FR" smtClean="0"/>
              <a:t>08/11/2022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CB7FB-1F47-4279-BE38-1D59200E4AE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45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diaPPt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62"/>
          <a:stretch/>
        </p:blipFill>
        <p:spPr bwMode="auto">
          <a:xfrm>
            <a:off x="0" y="0"/>
            <a:ext cx="1128156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259632" y="16564"/>
            <a:ext cx="7704855" cy="101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3400" baseline="0">
                <a:solidFill>
                  <a:srgbClr val="DE0000"/>
                </a:solidFill>
                <a:latin typeface="Pochoir Pleine" panose="02000503020000020004" pitchFamily="2" charset="0"/>
              </a:defRPr>
            </a:lvl1pPr>
          </a:lstStyle>
          <a:p>
            <a:pPr lvl="0"/>
            <a:r>
              <a:rPr lang="fr-FR" altLang="fr-FR"/>
              <a:t>Modifiez le style du titre</a:t>
            </a:r>
            <a:endParaRPr lang="fr-FR" alt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71AEC-2BC4-4B6C-B79E-00D12817ECD9}" type="datetime1">
              <a:rPr lang="fr-FR" smtClean="0"/>
              <a:t>08/11/2022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5632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28888"/>
            <a:ext cx="9144000" cy="55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94186" y="6424573"/>
            <a:ext cx="577674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 algn="ctr">
              <a:defRPr sz="16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27A26F-F00B-4596-8258-FF21EF827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51519" y="1268760"/>
            <a:ext cx="8712967" cy="4896544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Pochoir Pleine" panose="02000503020000020004" pitchFamily="2" charset="0"/>
              <a:buChar char="&gt;"/>
              <a:defRPr sz="2800" b="1">
                <a:latin typeface="+mn-lt"/>
              </a:defRPr>
            </a:lvl1pPr>
            <a:lvl2pPr marL="667350" indent="-285750">
              <a:spcBef>
                <a:spcPts val="600"/>
              </a:spcBef>
              <a:buClr>
                <a:schemeClr val="accent2"/>
              </a:buClr>
              <a:buFont typeface="Pochoir Pleine" panose="02000503020000020004" pitchFamily="2" charset="0"/>
              <a:buChar char="&gt;"/>
              <a:defRPr sz="2400">
                <a:latin typeface="+mn-lt"/>
              </a:defRPr>
            </a:lvl2pPr>
            <a:lvl3pPr marL="1143000" indent="-228600">
              <a:buClr>
                <a:schemeClr val="accent3"/>
              </a:buClr>
              <a:buFont typeface="Pochoir Pleine" panose="02000503020000020004" pitchFamily="2" charset="0"/>
              <a:buChar char="›"/>
              <a:defRPr sz="2000">
                <a:latin typeface="+mn-lt"/>
              </a:defRPr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67576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diaPPt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62"/>
          <a:stretch/>
        </p:blipFill>
        <p:spPr bwMode="auto">
          <a:xfrm>
            <a:off x="0" y="0"/>
            <a:ext cx="1128156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259632" y="16564"/>
            <a:ext cx="7704855" cy="101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3400" baseline="0">
                <a:solidFill>
                  <a:srgbClr val="DE0000"/>
                </a:solidFill>
                <a:latin typeface="Pochoir Pleine" panose="02000503020000020004" pitchFamily="2" charset="0"/>
              </a:defRPr>
            </a:lvl1pPr>
          </a:lstStyle>
          <a:p>
            <a:pPr lvl="0"/>
            <a:r>
              <a:rPr lang="fr-FR" altLang="fr-FR"/>
              <a:t>Modifiez le style du titre</a:t>
            </a:r>
            <a:endParaRPr lang="fr-FR" altLang="fr-FR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94186" y="6424573"/>
            <a:ext cx="577674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 algn="ctr">
              <a:defRPr sz="1600" b="1"/>
            </a:lvl1pPr>
          </a:lstStyle>
          <a:p>
            <a:pPr>
              <a:defRPr/>
            </a:pPr>
            <a:fld id="{9AA5C746-148B-4EBA-97BC-84171D2CF4DA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51519" y="1268760"/>
            <a:ext cx="8712967" cy="54006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Pochoir Pleine" panose="02000503020000020004" pitchFamily="2" charset="0"/>
              <a:buChar char="&gt;"/>
              <a:defRPr sz="2800" b="1">
                <a:latin typeface="+mn-lt"/>
              </a:defRPr>
            </a:lvl1pPr>
            <a:lvl2pPr marL="667350" indent="-285750">
              <a:spcBef>
                <a:spcPts val="600"/>
              </a:spcBef>
              <a:buClr>
                <a:srgbClr val="004DFF"/>
              </a:buClr>
              <a:buFont typeface="Pochoir Pleine" panose="02000503020000020004" pitchFamily="2" charset="0"/>
              <a:buChar char="&gt;"/>
              <a:defRPr sz="2400">
                <a:latin typeface="+mn-lt"/>
              </a:defRPr>
            </a:lvl2pPr>
            <a:lvl3pPr marL="1143000" indent="-228600">
              <a:buClr>
                <a:srgbClr val="29C200"/>
              </a:buClr>
              <a:buFont typeface="Pochoir Pleine" panose="02000503020000020004" pitchFamily="2" charset="0"/>
              <a:buChar char="›"/>
              <a:defRPr sz="2000">
                <a:latin typeface="+mn-lt"/>
              </a:defRPr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67119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FFCB7-D57F-4C8C-BA32-2BA73F4500C6}" type="datetime1">
              <a:rPr lang="fr-FR" smtClean="0"/>
              <a:t>08/11/2022</a:t>
            </a:fld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8B791-9587-46D3-BA8A-979462B0508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45159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diaPP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0" y="2337177"/>
            <a:ext cx="7543800" cy="3788986"/>
          </a:xfrm>
        </p:spPr>
        <p:txBody>
          <a:bodyPr>
            <a:normAutofit/>
          </a:bodyPr>
          <a:lstStyle>
            <a:lvl1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3200">
                <a:latin typeface="Aaux Next Regular"/>
                <a:cs typeface="Aaux Next Regular"/>
              </a:defRPr>
            </a:lvl1pPr>
            <a:lvl2pPr marL="742950" marR="0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2800">
                <a:latin typeface="Aaux Next Regular"/>
                <a:cs typeface="Aaux Next Regular"/>
              </a:defRPr>
            </a:lvl2pPr>
            <a:lvl3pPr marL="11430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>
                <a:latin typeface="Aaux Next Regular"/>
                <a:cs typeface="Aaux Next Regular"/>
              </a:defRPr>
            </a:lvl3pPr>
            <a:lvl4pPr marL="16002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>
                <a:latin typeface="Aaux Next Regular"/>
                <a:cs typeface="Aaux Next Regular"/>
              </a:defRPr>
            </a:lvl4pPr>
            <a:lvl5pPr marL="20574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>
                <a:latin typeface="Aaux Next Regular"/>
                <a:cs typeface="Aaux Next Regular"/>
              </a:defRPr>
            </a:lvl5pPr>
          </a:lstStyle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AC98BD-9AA3-7644-9FDF-4BEB5482F817}" type="datetime1">
              <a:rPr lang="fr-CH" smtClean="0"/>
              <a:t>08.11.2022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fr-FR" sz="2000" smtClean="0">
                <a:latin typeface="Pochoir Pleine"/>
                <a:cs typeface="Pochoir Pleine"/>
              </a:defRPr>
            </a:lvl1pPr>
          </a:lstStyle>
          <a:p>
            <a:fld id="{B745B0C3-1BFC-FB43-8D1F-01BDC1B1A19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143000" y="1028700"/>
            <a:ext cx="7543800" cy="609600"/>
          </a:xfrm>
        </p:spPr>
        <p:txBody>
          <a:bodyPr/>
          <a:lstStyle>
            <a:lvl1pPr algn="l">
              <a:defRPr sz="3000">
                <a:latin typeface="Pochoir Pleine"/>
                <a:cs typeface="Pochoir Pleine"/>
              </a:defRPr>
            </a:lvl1pPr>
          </a:lstStyle>
          <a:p>
            <a:r>
              <a:rPr lang="en-US"/>
              <a:t>Cliquez et modifiez le titre</a:t>
            </a:r>
            <a:endParaRPr lang="fr-FR" dirty="0"/>
          </a:p>
        </p:txBody>
      </p:sp>
      <p:sp>
        <p:nvSpPr>
          <p:cNvPr id="9" name="Espace réservé du texte 22"/>
          <p:cNvSpPr>
            <a:spLocks noGrp="1"/>
          </p:cNvSpPr>
          <p:nvPr>
            <p:ph type="body" sz="quarter" idx="16"/>
          </p:nvPr>
        </p:nvSpPr>
        <p:spPr>
          <a:xfrm>
            <a:off x="1143000" y="1665911"/>
            <a:ext cx="7543800" cy="671266"/>
          </a:xfrm>
        </p:spPr>
        <p:txBody>
          <a:bodyPr/>
          <a:lstStyle>
            <a:lvl1pPr>
              <a:buNone/>
              <a:defRPr sz="2800" baseline="0">
                <a:solidFill>
                  <a:schemeClr val="bg1">
                    <a:lumMod val="65000"/>
                  </a:schemeClr>
                </a:solidFill>
                <a:latin typeface="Pochoir Pleine"/>
                <a:cs typeface="Pochoir Pleine"/>
              </a:defRPr>
            </a:lvl1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pic>
        <p:nvPicPr>
          <p:cNvPr id="10" name="Image 6" descr="diaPP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090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CA852A4D-1BFF-498F-B63C-A36E50EC025B}" type="datetime1">
              <a:rPr lang="fr-FR" smtClean="0"/>
              <a:t>08/11/2022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cs typeface="ＭＳ Ｐゴシック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501B941A-0444-44D9-B8F6-F78B7957E1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84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obility.net/en/wiki/REST_AP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fr-FR" dirty="0"/>
              <a:t>Python et Open Data</a:t>
            </a:r>
            <a:br>
              <a:rPr lang="fr-FR" altLang="fr-FR" dirty="0"/>
            </a:br>
            <a:br>
              <a:rPr lang="fr-FR" altLang="fr-FR" dirty="0"/>
            </a:br>
            <a:r>
              <a:rPr lang="fr-FR" altLang="fr-FR" dirty="0"/>
              <a:t>API et requêtes HTTP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fr-FR" altLang="fr-FR" dirty="0"/>
            </a:br>
            <a:endParaRPr lang="fr-FR" dirty="0"/>
          </a:p>
        </p:txBody>
      </p:sp>
      <p:sp>
        <p:nvSpPr>
          <p:cNvPr id="7171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0"/>
            <a:fld id="{CD34FC44-51F7-4AF7-AD83-C5D43328579B}" type="slidenum">
              <a:rPr lang="fr-FR" altLang="fr-FR" noProof="0" smtClean="0"/>
              <a:pPr lvl="0"/>
              <a:t>1</a:t>
            </a:fld>
            <a:endParaRPr lang="fr-FR" altLang="fr-FR" noProof="0" dirty="0"/>
          </a:p>
        </p:txBody>
      </p:sp>
    </p:spTree>
    <p:extLst>
      <p:ext uri="{BB962C8B-B14F-4D97-AF65-F5344CB8AC3E}">
        <p14:creationId xmlns:p14="http://schemas.microsoft.com/office/powerpoint/2010/main" val="19857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général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principe Client-Serveur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AF3472E-268F-CB40-84D1-5AFC2E08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67" y="2252134"/>
            <a:ext cx="5884333" cy="35306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30F0715-B8CD-8949-83E5-CD382526B6D5}"/>
              </a:ext>
            </a:extLst>
          </p:cNvPr>
          <p:cNvSpPr txBox="1"/>
          <p:nvPr/>
        </p:nvSpPr>
        <p:spPr>
          <a:xfrm>
            <a:off x="5071533" y="6172200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+mn-lt"/>
                <a:cs typeface="Arial Hebrew" pitchFamily="2" charset="-79"/>
              </a:rPr>
              <a:t>Source :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Arial Hebrew" pitchFamily="2" charset="-79"/>
              </a:rPr>
              <a:t>wikipedia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+mn-lt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271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général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C3860EA-C058-D043-9DA6-89C4BD54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Protocole HTTP</a:t>
            </a:r>
          </a:p>
          <a:p>
            <a:pPr lvl="1"/>
            <a:r>
              <a:rPr lang="fr-FR" sz="2000" dirty="0"/>
              <a:t>Protocole d’échange d’informations sur le web</a:t>
            </a:r>
          </a:p>
          <a:p>
            <a:pPr lvl="1"/>
            <a:r>
              <a:rPr lang="fr-FR" sz="2000" dirty="0"/>
              <a:t>Méthodes GET et POST (entre autres)</a:t>
            </a:r>
          </a:p>
          <a:p>
            <a:pPr lvl="1"/>
            <a:r>
              <a:rPr lang="fr-FR" sz="2000" dirty="0"/>
              <a:t>Paramètres passés dans l’URL, ex :</a:t>
            </a:r>
          </a:p>
          <a:p>
            <a:endParaRPr lang="fr-FR" sz="2400" dirty="0"/>
          </a:p>
          <a:p>
            <a:r>
              <a:rPr lang="fr-FR" sz="2400" dirty="0"/>
              <a:t>Résultat au format texte</a:t>
            </a:r>
          </a:p>
          <a:p>
            <a:pPr lvl="1"/>
            <a:r>
              <a:rPr lang="fr-FR" sz="2000" dirty="0"/>
              <a:t>Données structurées : JSON, XML (HTML)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8F168E9-35E6-7642-875D-243FFA8F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7" t="38025" r="6855" b="30988"/>
          <a:stretch/>
        </p:blipFill>
        <p:spPr>
          <a:xfrm>
            <a:off x="1663157" y="4630192"/>
            <a:ext cx="5889689" cy="153511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83B363-049C-5343-9FE1-4A7CC49A710C}"/>
              </a:ext>
            </a:extLst>
          </p:cNvPr>
          <p:cNvSpPr txBox="1"/>
          <p:nvPr/>
        </p:nvSpPr>
        <p:spPr>
          <a:xfrm>
            <a:off x="584355" y="589482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+mn-lt"/>
                <a:cs typeface="Arial Hebrew" pitchFamily="2" charset="-79"/>
                <a:hlinkClick r:id="rId4"/>
              </a:rPr>
              <a:t>Source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+mn-lt"/>
              <a:cs typeface="Arial Hebrew" pitchFamily="2" charset="-79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36426E2-FC4C-A547-A746-4804410E47B1}"/>
              </a:ext>
            </a:extLst>
          </p:cNvPr>
          <p:cNvSpPr txBox="1"/>
          <p:nvPr/>
        </p:nvSpPr>
        <p:spPr>
          <a:xfrm>
            <a:off x="747937" y="4048497"/>
            <a:ext cx="7720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https://</a:t>
            </a:r>
            <a:r>
              <a:rPr lang="fr-FR" sz="1400" dirty="0" err="1">
                <a:solidFill>
                  <a:schemeClr val="tx2"/>
                </a:solidFill>
              </a:rPr>
              <a:t>data.explore.star.fr</a:t>
            </a:r>
            <a:r>
              <a:rPr lang="fr-FR" sz="1400" dirty="0">
                <a:solidFill>
                  <a:schemeClr val="accent3"/>
                </a:solidFill>
              </a:rPr>
              <a:t>/api/records/1.0/</a:t>
            </a:r>
            <a:r>
              <a:rPr lang="fr-FR" sz="1400" dirty="0" err="1">
                <a:solidFill>
                  <a:schemeClr val="accent3"/>
                </a:solidFill>
              </a:rPr>
              <a:t>search</a:t>
            </a:r>
            <a:r>
              <a:rPr lang="fr-FR" sz="1400" dirty="0">
                <a:solidFill>
                  <a:schemeClr val="accent3"/>
                </a:solidFill>
              </a:rPr>
              <a:t>/</a:t>
            </a:r>
            <a:r>
              <a:rPr lang="fr-FR" sz="1400" dirty="0">
                <a:solidFill>
                  <a:schemeClr val="accent6"/>
                </a:solidFill>
              </a:rPr>
              <a:t>?</a:t>
            </a:r>
            <a:r>
              <a:rPr lang="fr-FR" sz="1400" dirty="0" err="1">
                <a:solidFill>
                  <a:schemeClr val="accent6"/>
                </a:solidFill>
              </a:rPr>
              <a:t>dataset</a:t>
            </a:r>
            <a:r>
              <a:rPr lang="fr-FR" sz="1400" dirty="0">
                <a:solidFill>
                  <a:schemeClr val="accent6"/>
                </a:solidFill>
              </a:rPr>
              <a:t>=</a:t>
            </a:r>
            <a:r>
              <a:rPr lang="fr-FR" sz="1400" dirty="0" err="1">
                <a:solidFill>
                  <a:schemeClr val="accent6"/>
                </a:solidFill>
              </a:rPr>
              <a:t>tco-metro-stations-etat-tr&amp;rows</a:t>
            </a:r>
            <a:r>
              <a:rPr lang="fr-FR" sz="1400" dirty="0">
                <a:solidFill>
                  <a:schemeClr val="accent6"/>
                </a:solidFill>
              </a:rPr>
              <a:t>=100</a:t>
            </a:r>
          </a:p>
        </p:txBody>
      </p:sp>
    </p:spTree>
    <p:extLst>
      <p:ext uri="{BB962C8B-B14F-4D97-AF65-F5344CB8AC3E}">
        <p14:creationId xmlns:p14="http://schemas.microsoft.com/office/powerpoint/2010/main" val="49047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pratique en Python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n-lt"/>
                <a:cs typeface="American Typewriter"/>
              </a:rPr>
              <a:t>Utilisation du module </a:t>
            </a:r>
            <a:r>
              <a:rPr lang="fr-FR" dirty="0" err="1">
                <a:latin typeface="American Typewriter"/>
                <a:cs typeface="American Typewriter"/>
              </a:rPr>
              <a:t>requests</a:t>
            </a:r>
            <a:endParaRPr lang="fr-FR" dirty="0">
              <a:latin typeface="American Typewriter"/>
              <a:cs typeface="American Typewriter"/>
            </a:endParaRPr>
          </a:p>
          <a:p>
            <a:pPr lvl="1"/>
            <a:r>
              <a:rPr lang="fr-FR" dirty="0">
                <a:latin typeface="+mn-lt"/>
                <a:cs typeface="American Typewriter"/>
              </a:rPr>
              <a:t>Permet de lire le résultat d’une requête HTTP GET</a:t>
            </a:r>
          </a:p>
          <a:p>
            <a:pPr lvl="1"/>
            <a:endParaRPr lang="fr-FR" dirty="0">
              <a:latin typeface="+mn-lt"/>
              <a:cs typeface="American Typewriter"/>
            </a:endParaRPr>
          </a:p>
          <a:p>
            <a:r>
              <a:rPr lang="fr-FR" dirty="0">
                <a:latin typeface="+mn-lt"/>
                <a:cs typeface="American Typewriter"/>
              </a:rPr>
              <a:t>Préparation de l’URL</a:t>
            </a:r>
          </a:p>
          <a:p>
            <a:pPr lvl="1"/>
            <a:r>
              <a:rPr lang="fr-FR" dirty="0">
                <a:latin typeface="+mn-lt"/>
                <a:cs typeface="American Typewriter"/>
              </a:rPr>
              <a:t>Écrire l’URL de base d</a:t>
            </a:r>
            <a:r>
              <a:rPr lang="fr-FR" dirty="0">
                <a:cs typeface="American Typewriter"/>
              </a:rPr>
              <a:t>u serveur</a:t>
            </a:r>
          </a:p>
          <a:p>
            <a:pPr lvl="1"/>
            <a:r>
              <a:rPr lang="fr-FR" dirty="0">
                <a:latin typeface="+mn-lt"/>
                <a:cs typeface="American Typewriter"/>
              </a:rPr>
              <a:t>Compléter </a:t>
            </a:r>
            <a:r>
              <a:rPr lang="fr-FR" dirty="0">
                <a:cs typeface="American Typewriter"/>
              </a:rPr>
              <a:t>les paramètres pour filtrer les résultats</a:t>
            </a:r>
            <a:endParaRPr lang="fr-FR" dirty="0">
              <a:latin typeface="+mn-lt"/>
              <a:cs typeface="American Typewriter"/>
            </a:endParaRPr>
          </a:p>
          <a:p>
            <a:endParaRPr lang="fr-FR" dirty="0">
              <a:latin typeface="+mn-lt"/>
              <a:cs typeface="American Typewriter"/>
            </a:endParaRPr>
          </a:p>
          <a:p>
            <a:endParaRPr lang="fr-FR" dirty="0">
              <a:latin typeface="+mn-lt"/>
              <a:cs typeface="American Typewriter"/>
            </a:endParaRPr>
          </a:p>
          <a:p>
            <a:r>
              <a:rPr lang="fr-FR" dirty="0">
                <a:latin typeface="+mn-lt"/>
                <a:cs typeface="American Typewriter"/>
              </a:rPr>
              <a:t>Analyse du dictionnaire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514765" y="5562771"/>
            <a:ext cx="578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contenu_brut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= 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requests.get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(url)</a:t>
            </a:r>
          </a:p>
          <a:p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contenu_json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= </a:t>
            </a:r>
            <a:r>
              <a:rPr lang="fr-FR" dirty="0" err="1">
                <a:solidFill>
                  <a:schemeClr val="accent1"/>
                </a:solidFill>
                <a:latin typeface="American Typewriter"/>
              </a:rPr>
              <a:t>contenu_brut.json</a:t>
            </a:r>
            <a:r>
              <a:rPr lang="fr-FR" dirty="0">
                <a:solidFill>
                  <a:schemeClr val="accent1"/>
                </a:solidFill>
                <a:latin typeface="American Typewrit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1548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13FAFC66-0B68-914E-A2DF-36E92F7B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>
                <a:latin typeface="+mn-lt"/>
                <a:cs typeface="American Typewriter"/>
              </a:rPr>
              <a:t>Requête HTTP</a:t>
            </a:r>
          </a:p>
          <a:p>
            <a:pPr lvl="1"/>
            <a:r>
              <a:rPr lang="fr-FR" sz="2400" dirty="0">
                <a:latin typeface="+mn-lt"/>
                <a:cs typeface="American Typewriter"/>
              </a:rPr>
              <a:t>Préparer la requête (filtrage des résultats)</a:t>
            </a:r>
          </a:p>
          <a:p>
            <a:pPr lvl="1"/>
            <a:r>
              <a:rPr lang="fr-FR" sz="2400" dirty="0">
                <a:latin typeface="+mn-lt"/>
                <a:cs typeface="American Typewriter"/>
              </a:rPr>
              <a:t>Connaître la syntaxe</a:t>
            </a:r>
          </a:p>
          <a:p>
            <a:pPr lvl="1"/>
            <a:r>
              <a:rPr lang="fr-FR" sz="2400" dirty="0">
                <a:latin typeface="+mn-lt"/>
                <a:cs typeface="American Typewriter"/>
              </a:rPr>
              <a:t>Décoder en JSON</a:t>
            </a:r>
          </a:p>
          <a:p>
            <a:r>
              <a:rPr lang="fr-FR" sz="2800" dirty="0">
                <a:latin typeface="+mn-lt"/>
              </a:rPr>
              <a:t>Post-traitement</a:t>
            </a:r>
          </a:p>
          <a:p>
            <a:pPr lvl="1"/>
            <a:r>
              <a:rPr lang="fr-FR" sz="2400" dirty="0">
                <a:latin typeface="+mn-lt"/>
              </a:rPr>
              <a:t>Pas à pas</a:t>
            </a:r>
          </a:p>
          <a:p>
            <a:pPr lvl="1"/>
            <a:r>
              <a:rPr lang="fr-FR" sz="2400" dirty="0">
                <a:latin typeface="+mn-lt"/>
              </a:rPr>
              <a:t>Attention aux types</a:t>
            </a:r>
          </a:p>
          <a:p>
            <a:pPr lvl="1"/>
            <a:endParaRPr lang="fr-FR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3675176"/>
      </p:ext>
    </p:extLst>
  </p:cSld>
  <p:clrMapOvr>
    <a:masterClrMapping/>
  </p:clrMapOvr>
</p:sld>
</file>

<file path=ppt/theme/theme1.xml><?xml version="1.0" encoding="utf-8"?>
<a:theme xmlns:a="http://schemas.openxmlformats.org/drawingml/2006/main" name="Rennes2">
  <a:themeElements>
    <a:clrScheme name="Charte Université Rennes 2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E60000"/>
      </a:accent1>
      <a:accent2>
        <a:srgbClr val="004DFF"/>
      </a:accent2>
      <a:accent3>
        <a:srgbClr val="29C200"/>
      </a:accent3>
      <a:accent4>
        <a:srgbClr val="5C3BFF"/>
      </a:accent4>
      <a:accent5>
        <a:srgbClr val="FFFF00"/>
      </a:accent5>
      <a:accent6>
        <a:srgbClr val="FF33FF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solidFill>
              <a:schemeClr val="bg1">
                <a:lumMod val="50000"/>
              </a:schemeClr>
            </a:solidFill>
            <a:latin typeface="Verdan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1853</TotalTime>
  <Words>172</Words>
  <Application>Microsoft Office PowerPoint</Application>
  <PresentationFormat>Affichage à l'écran (4:3)</PresentationFormat>
  <Paragraphs>44</Paragraphs>
  <Slides>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4" baseType="lpstr">
      <vt:lpstr>ＭＳ Ｐゴシック</vt:lpstr>
      <vt:lpstr>Aaux Next Regular</vt:lpstr>
      <vt:lpstr>American Typewriter</vt:lpstr>
      <vt:lpstr>Arial</vt:lpstr>
      <vt:lpstr>Arial Hebrew</vt:lpstr>
      <vt:lpstr>Calibri</vt:lpstr>
      <vt:lpstr>Pochoir Pleine</vt:lpstr>
      <vt:lpstr>Verdana</vt:lpstr>
      <vt:lpstr>Rennes2</vt:lpstr>
      <vt:lpstr>Python et Open Data  API et requêtes HTTP</vt:lpstr>
      <vt:lpstr>Principe général</vt:lpstr>
      <vt:lpstr>Principe général</vt:lpstr>
      <vt:lpstr>En pratique en Python</vt:lpstr>
      <vt:lpstr>Synthèse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et Open Data</dc:title>
  <dc:creator>Aurélie Lemaitre-Legargeant</dc:creator>
  <cp:lastModifiedBy>Aurelie Lemaitre</cp:lastModifiedBy>
  <cp:revision>34</cp:revision>
  <dcterms:created xsi:type="dcterms:W3CDTF">2021-08-31T16:02:36Z</dcterms:created>
  <dcterms:modified xsi:type="dcterms:W3CDTF">2022-11-08T13:05:04Z</dcterms:modified>
</cp:coreProperties>
</file>